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4" r:id="rId4"/>
    <p:sldId id="263" r:id="rId5"/>
    <p:sldId id="269" r:id="rId6"/>
    <p:sldId id="270" r:id="rId7"/>
    <p:sldId id="277" r:id="rId8"/>
    <p:sldId id="274" r:id="rId9"/>
    <p:sldId id="278" r:id="rId10"/>
    <p:sldId id="279" r:id="rId11"/>
    <p:sldId id="280" r:id="rId12"/>
    <p:sldId id="275" r:id="rId13"/>
    <p:sldId id="281" r:id="rId14"/>
    <p:sldId id="282" r:id="rId15"/>
    <p:sldId id="283" r:id="rId16"/>
    <p:sldId id="284" r:id="rId17"/>
    <p:sldId id="285" r:id="rId18"/>
    <p:sldId id="276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6C9A0-5399-42EB-B13C-0CE06A3CEC16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B654AA-BAA6-4873-BC92-B6DAA1E9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BBD9-F019-42B2-96C7-8D474436793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10F5-9978-4818-9223-89EF8C53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6BC8-26A3-4E6D-96BD-4C8B09D3D2FA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07C8-4F0F-4183-9BC9-B6C8489F1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77F3-575A-444A-B1E2-1704634D8199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6F40-0DAF-4B05-A2C8-B77A45B9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35D7-0605-4E90-BCEA-8A12EFA7ED59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41E37-D8F0-4053-9C3F-5EE4E0553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3425-FEE1-4611-9DB9-E1BD00C87DFB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6AD1-2A67-42EB-A523-20A3004B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1B24-CE85-4656-83F8-18509414F223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30A2-DAB5-4072-958D-9BAC0DD8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B46D-92EA-4280-AAAB-63DA5D7BAE5F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2480-BA93-4AB5-B853-980A89DE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3B9F-86FD-4C2F-A0A1-E4A95F6EA002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E8C5-4045-4F65-A5FD-D0DBBA163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E5CF-12CD-470E-9BF8-93120D96E891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FB2C-90AC-4933-9E3F-88815B50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5CAC-BCC1-4063-BFCA-1431DA922BA1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25FD-F39D-48E5-B55B-294412C97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848B-D4A2-44A8-BA16-88E64CA6410C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55C2-48F2-41EA-90F9-9D23EEE9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66"/>
            </a:gs>
            <a:gs pos="59000">
              <a:srgbClr val="000099"/>
            </a:gs>
            <a:gs pos="100000">
              <a:srgbClr val="0033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8F0D8-573F-4575-91EF-EBFB5CEA6A86}" type="datetimeFigureOut">
              <a:rPr lang="en-US"/>
              <a:pPr>
                <a:defRPr/>
              </a:pPr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3AA240-1E73-4961-8876-949DAD426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vuser\Desktop\KC%20Man%20Admits%20To%20Helping%20al-Qaida.wmv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0575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harsh" dir="t"/>
            </a:scene3d>
            <a:sp3d extrusionH="57150" prstMaterial="dk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small" dirty="0" smtClean="0">
                <a:solidFill>
                  <a:srgbClr val="FFFF00"/>
                </a:solidFill>
              </a:rPr>
              <a:t>United States Attorney’s Office</a:t>
            </a:r>
            <a:br>
              <a:rPr lang="en-US" b="1" cap="small" dirty="0" smtClean="0">
                <a:solidFill>
                  <a:srgbClr val="FFFF00"/>
                </a:solidFill>
              </a:rPr>
            </a:br>
            <a:r>
              <a:rPr lang="en-US" sz="4000" b="1" cap="small" dirty="0" smtClean="0">
                <a:solidFill>
                  <a:srgbClr val="FFFF00"/>
                </a:solidFill>
              </a:rPr>
              <a:t>Western District of Missouri</a:t>
            </a:r>
            <a:br>
              <a:rPr lang="en-US" sz="4000" b="1" cap="small" dirty="0" smtClean="0">
                <a:solidFill>
                  <a:srgbClr val="FFFF00"/>
                </a:solidFill>
              </a:rPr>
            </a:br>
            <a:r>
              <a:rPr lang="en-US" sz="4000" b="1" cap="small" dirty="0" smtClean="0">
                <a:solidFill>
                  <a:srgbClr val="FFFF00"/>
                </a:solidFill>
              </a:rPr>
              <a:t>U.S. Attorney Beth Phillips</a:t>
            </a:r>
            <a:endParaRPr lang="en-US" sz="4000" b="1" cap="small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14400"/>
          </a:xfrm>
        </p:spPr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dk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9900"/>
                </a:solidFill>
              </a:rPr>
              <a:t>www.usdoj.gov/usao/mow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5288"/>
            <a:ext cx="25908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imes New Roman" pitchFamily="18" charset="0"/>
              </a:rPr>
              <a:t>Interstate Fraud</a:t>
            </a: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Public Record Review  </a:t>
            </a:r>
          </a:p>
          <a:p>
            <a:pPr lvl="1" eaLnBrk="1" hangingPunct="1"/>
            <a:endParaRPr lang="en-US" sz="180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Ouazzani obtained a $175,000 working capital loan for a business he owned, Truman Used Auto Parts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Submitted a false income tax return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Listed 9 properties as collateral but overstated the value of the properties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Failed to disclose he was married 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Substantially overstated the value of business inventory and cash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imes New Roman" pitchFamily="18" charset="0"/>
              </a:rPr>
              <a:t>Money Laundering</a:t>
            </a: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Subpoenaed information from over 30 financial accounts</a:t>
            </a:r>
          </a:p>
          <a:p>
            <a:pPr eaLnBrk="1" hangingPunct="1"/>
            <a:endParaRPr lang="en-US" sz="180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Ouazzani transferred $165,000 from original account  to a Bank of America account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Wired $112,000 to a bank in Dubai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 the Money Went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Purchased an apartment in Dubai</a:t>
            </a:r>
          </a:p>
          <a:p>
            <a:endParaRPr lang="en-US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Sold for $17,000 profit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1138" y="1600200"/>
            <a:ext cx="2938462" cy="4324350"/>
          </a:xfrm>
          <a:noFill/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imes New Roman" pitchFamily="18" charset="0"/>
              </a:rPr>
              <a:t>Material Support</a:t>
            </a: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Provided $23,500 to Al Qaida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	-$17,000 profit from apartment sale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	-$6,000 additional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Material Support </a:t>
            </a:r>
            <a:b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Consequences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$300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- 1x suicide bomber in Karachi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$1,500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-Jakarta Marriott - (12 dead)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$4,200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UPS package bomb attempt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$4,320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OKBOMB (168 dead)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$10,000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USS Cole (17 dead)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$14,000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London bombings (52 dead)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$18,000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WTC I (6 dead)  </a:t>
            </a:r>
          </a:p>
          <a:p>
            <a:pPr marL="279400" indent="123825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$22,000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Khobar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Towers  (19 dead)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buFont typeface="Arial" charset="0"/>
              <a:buNone/>
              <a:defRPr/>
            </a:pPr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JTTF INTERROGATION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First Phase:  Bank Fraud and Money Laundering questioning by FBI and DCIS 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Miranda warnings after arrest, followed by detailed description  of bank fraud and money laundering evidence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Defendant’s first admission:  “I have made a lot of mistakes”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Defendant’s second admission: “I know we’re not just here to talk about bank fraud” 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923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lshull\My Documents\My Pictures\127437999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0668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JTTF INTERROGATION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Second Simultaneous Phase:  JTTF Interviews of 10+ family, business associates, and friends in Kansas City and New York (February 5, 2010)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Agents from numerous JTTF Agencies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Goals:  Establish evidence of anti-American views, plans to flee the U.S., identity theft of relatives IDs as part of fraud and money laundering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JTTF INTERROGATION 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Documents and Settings\lshull\My Documents\My Pictures\127437999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1316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JTTF INTERROGATION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Third Phase: Material Support to a Terrorist Organization, Al Qaeda, questioning by KCMOPD Task Force Officer and FBI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Closed circuit TV from interview room to JTTF agents, TFO’s, analysts, and support staff in separate room, who communicated with interviewers about questioning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Admissions by Defendant of material support, including swearing allegiance to Al Qaeda, discussing fighting overseas against the U.S., and providing money to Al Qaeda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Documents and Settings\lshull\My Documents\My Pictures\127437999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608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It All Ended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Agrees to plead to: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count bank fraud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count money laundering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count conspiracy to provide material support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Statutory sentencing options: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 year sentence, no parole</a:t>
            </a:r>
          </a:p>
          <a:p>
            <a:pPr lvl="1"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$1MM fine + 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Sentencing guidelines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≈ 30 years </a:t>
            </a:r>
          </a:p>
        </p:txBody>
      </p:sp>
      <p:sp>
        <p:nvSpPr>
          <p:cNvPr id="1946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32813" t="27499" r="30000" b="8749"/>
          <a:stretch>
            <a:fillRect/>
          </a:stretch>
        </p:blipFill>
        <p:spPr bwMode="auto">
          <a:xfrm>
            <a:off x="457200" y="15240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808" y="1676401"/>
            <a:ext cx="5410200" cy="4038599"/>
          </a:xfrm>
        </p:spPr>
        <p:txBody>
          <a:bodyPr rtlCol="0">
            <a:normAutofit fontScale="92500" lnSpcReduction="10000"/>
            <a:scene3d>
              <a:camera prst="orthographicFront"/>
              <a:lightRig rig="harsh" dir="t"/>
            </a:scene3d>
            <a:sp3d extrusionH="57150" prstMaterial="dk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United States Attorney’s Office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Western District of Missouri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400 E. Ninth Street, Fifth Floor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Kansas City, Missouri  64106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Ph:	816.426.3122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          800.733.6558 (toll free)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solidFill>
                  <a:srgbClr val="FFFF66"/>
                </a:solidFill>
              </a:rPr>
              <a:t>Fax:	816.426.4210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914400"/>
          </a:xfrm>
          <a:solidFill>
            <a:schemeClr val="bg1">
              <a:lumMod val="85000"/>
              <a:alpha val="86000"/>
            </a:schemeClr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prstMaterial="powder">
            <a:bevelT w="127000" h="63500"/>
          </a:sp3d>
        </p:spPr>
        <p:txBody>
          <a:bodyPr rtlCol="0">
            <a:noAutofit/>
            <a:sp3d extrusionH="57150" prstMaterial="dk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small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 Us</a:t>
            </a:r>
            <a:endParaRPr lang="en-US" sz="4000" b="1" cap="small" spc="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4288" y="5486400"/>
            <a:ext cx="4572000" cy="685800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dkEdge">
              <a:bevelT w="38100" h="38100"/>
            </a:sp3d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9900"/>
                </a:solidFill>
                <a:latin typeface="+mn-lt"/>
              </a:rPr>
              <a:t>www.usdoj.gov/usao/mo</a:t>
            </a:r>
            <a:r>
              <a:rPr lang="en-US" sz="3200" b="1" dirty="0">
                <a:solidFill>
                  <a:srgbClr val="FF9900"/>
                </a:solidFill>
                <a:latin typeface="+mn-lt"/>
              </a:rPr>
              <a:t>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title"/>
          </p:nvPr>
        </p:nvSpPr>
        <p:spPr>
          <a:xfrm>
            <a:off x="228600" y="4876800"/>
            <a:ext cx="3008313" cy="1174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Placeholder 7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3200400" cy="2438400"/>
          </a:xfrm>
        </p:spPr>
        <p:txBody>
          <a:bodyPr/>
          <a:lstStyle/>
          <a:p>
            <a:pPr algn="r" eaLnBrk="1" hangingPunct="1"/>
            <a:endParaRPr lang="en-US" sz="5400" b="1" smtClean="0"/>
          </a:p>
        </p:txBody>
      </p:sp>
      <p:pic>
        <p:nvPicPr>
          <p:cNvPr id="3076" name="Picture 4" descr="al qaeda funding pos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533400"/>
            <a:ext cx="487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920000"/>
                </a:solidFill>
                <a:latin typeface="+mj-lt"/>
                <a:cs typeface="Times New Roman" pitchFamily="18" charset="0"/>
              </a:rPr>
              <a:t>Interagency Collaboration in the War on Terror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JTTF_0519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A9FA0-FB70-4F65-BB5A-A229AAD9BD1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BALANCING </a:t>
            </a:r>
            <a:b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INTELLIGENCE vs. PROSECUTION</a:t>
            </a:r>
          </a:p>
        </p:txBody>
      </p:sp>
      <p:sp>
        <p:nvSpPr>
          <p:cNvPr id="51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Intelligence Gathering</a:t>
            </a:r>
          </a:p>
        </p:txBody>
      </p:sp>
      <p:sp>
        <p:nvSpPr>
          <p:cNvPr id="512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Criminal Prosecution</a:t>
            </a:r>
          </a:p>
        </p:txBody>
      </p:sp>
      <p:pic>
        <p:nvPicPr>
          <p:cNvPr id="5125" name="Content Placeholder 9" descr="Terrorism prosecution_Ft.Dix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3581400"/>
            <a:ext cx="3883025" cy="2911475"/>
          </a:xfrm>
        </p:spPr>
      </p:pic>
      <p:pic>
        <p:nvPicPr>
          <p:cNvPr id="5126" name="Content Placeholder 11" descr="Intel Community Sea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962400"/>
            <a:ext cx="2459038" cy="2459038"/>
          </a:xfrm>
        </p:spPr>
      </p:pic>
      <p:pic>
        <p:nvPicPr>
          <p:cNvPr id="5127" name="Picture 16" descr="SpyvsSpy.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09800"/>
            <a:ext cx="2085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Court gav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09800"/>
            <a:ext cx="164623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6DDC9-9457-4587-B0FC-712B39D562E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TYPES OF ANTI-TERRORISM CASES IN THE UNITED STATES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BOMB PLOTS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Times Square bomb plot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TERRORIST FIGHTING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Recruiting fighters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for Somalia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FINANCIAL AID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IARA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U.S. v.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Ouazzani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66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AB21A-C439-4DA8-8F50-A6CBEFA62B90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149" name="Picture 4" descr="Al Shabab Fighters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23907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Times Square Bomb Pl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23241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LF.Jai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05400"/>
            <a:ext cx="21653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U.S. v. Ouazzanni</a:t>
            </a:r>
            <a:b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Case Overview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2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3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C Man Admits To Helping al-Qaid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905000"/>
            <a:ext cx="835855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imes New Roman" pitchFamily="18" charset="0"/>
              </a:rPr>
              <a:t>How It All Started</a:t>
            </a: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USC lead identifies suspicious activity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GOAL:  "Develop criminal case"  </a:t>
            </a:r>
            <a:endParaRPr lang="en-US" sz="180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Two cases worked simultaneously: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White collar crime investigation for immediate arrest if circumstances demanded; and,</a:t>
            </a:r>
          </a:p>
          <a:p>
            <a:pPr lvl="2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cs typeface="Times New Roman" pitchFamily="18" charset="0"/>
            </a:endParaRP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Intelligence-driven  terrorism investigation to flesh out network and operational planning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the Investigation </a:t>
            </a:r>
            <a:b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Played Out</a:t>
            </a:r>
            <a:endParaRPr lang="en-US" sz="4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Frauds and other crimes</a:t>
            </a:r>
          </a:p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Money laundering</a:t>
            </a:r>
          </a:p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Funds handed over to AQ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  <a:cs typeface="Times New Roman" pitchFamily="18" charset="0"/>
              </a:rPr>
              <a:t>Bank Fraud</a:t>
            </a:r>
            <a:endParaRPr lang="en-US" sz="4800" smtClean="0">
              <a:solidFill>
                <a:srgbClr val="FFFF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Public Record Review  </a:t>
            </a:r>
          </a:p>
          <a:p>
            <a:pPr lvl="1" eaLnBrk="1" hangingPunct="1"/>
            <a:endParaRPr lang="en-US" sz="1800" smtClean="0">
              <a:solidFill>
                <a:schemeClr val="bg1"/>
              </a:solidFill>
              <a:cs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Ouazzani purchased 28 properties at foreclosure sales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Land records revealed that the purchase price, mortgage amount and appraised values were wildly different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Digging deeper, found Ouazzani falsified numerous details regarding income, purpose of the loan and value of collateral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381000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589</Words>
  <Application>Microsoft Office PowerPoint</Application>
  <PresentationFormat>On-screen Show (4:3)</PresentationFormat>
  <Paragraphs>119</Paragraphs>
  <Slides>19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United States Attorney’s Office Western District of Missouri U.S. Attorney Beth Phillips</vt:lpstr>
      <vt:lpstr>   </vt:lpstr>
      <vt:lpstr>Slide 3</vt:lpstr>
      <vt:lpstr>BALANCING  INTELLIGENCE vs. PROSECUTION</vt:lpstr>
      <vt:lpstr>TYPES OF ANTI-TERRORISM CASES IN THE UNITED STATES</vt:lpstr>
      <vt:lpstr>U.S. v. Ouazzanni Case Overview</vt:lpstr>
      <vt:lpstr>How It All Started</vt:lpstr>
      <vt:lpstr>How the Investigation  Played Out</vt:lpstr>
      <vt:lpstr>Bank Fraud</vt:lpstr>
      <vt:lpstr>Interstate Fraud</vt:lpstr>
      <vt:lpstr>Money Laundering</vt:lpstr>
      <vt:lpstr>Where the Money Went</vt:lpstr>
      <vt:lpstr>Material Support</vt:lpstr>
      <vt:lpstr>Material Support  Consequences</vt:lpstr>
      <vt:lpstr> JTTF INTERROGATION   </vt:lpstr>
      <vt:lpstr>JTTF INTERROGATION </vt:lpstr>
      <vt:lpstr>JTTF INTERROGATION </vt:lpstr>
      <vt:lpstr>How It All Ended</vt:lpstr>
      <vt:lpstr>Contact Us</vt:lpstr>
    </vt:vector>
  </TitlesOfParts>
  <Company>USAO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Attorney’s Office Western District of Missouri</dc:title>
  <dc:creator>Dvo</dc:creator>
  <cp:lastModifiedBy>avuser</cp:lastModifiedBy>
  <cp:revision>40</cp:revision>
  <dcterms:created xsi:type="dcterms:W3CDTF">2010-12-01T18:34:24Z</dcterms:created>
  <dcterms:modified xsi:type="dcterms:W3CDTF">2010-12-03T16:46:30Z</dcterms:modified>
</cp:coreProperties>
</file>